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sldIdLst>
    <p:sldId id="256" r:id="rId2"/>
    <p:sldId id="258" r:id="rId3"/>
    <p:sldId id="257" r:id="rId4"/>
    <p:sldId id="267" r:id="rId5"/>
    <p:sldId id="268" r:id="rId6"/>
    <p:sldId id="269" r:id="rId7"/>
    <p:sldId id="270" r:id="rId8"/>
    <p:sldId id="261" r:id="rId9"/>
    <p:sldId id="259" r:id="rId10"/>
    <p:sldId id="260" r:id="rId11"/>
    <p:sldId id="274" r:id="rId12"/>
    <p:sldId id="273" r:id="rId13"/>
    <p:sldId id="265"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0719" autoAdjust="0"/>
  </p:normalViewPr>
  <p:slideViewPr>
    <p:cSldViewPr snapToGrid="0">
      <p:cViewPr varScale="1">
        <p:scale>
          <a:sx n="75" d="100"/>
          <a:sy n="75" d="100"/>
        </p:scale>
        <p:origin x="97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g>
</file>

<file path=ppt/media/image4.jpg>
</file>

<file path=ppt/media/image5.jp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D1F99E77-6091-4E1A-8DA7-616088723587}" type="datetimeFigureOut">
              <a:rPr lang="en-IN" smtClean="0"/>
              <a:t>13-02-2025</a:t>
            </a:fld>
            <a:endParaRPr lang="en-IN"/>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F716256C-00E7-4898-98B9-FCE71D4743A1}" type="slidenum">
              <a:rPr lang="en-IN" smtClean="0"/>
              <a:t>‹#›</a:t>
            </a:fld>
            <a:endParaRPr lang="en-IN"/>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485151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F99E77-6091-4E1A-8DA7-616088723587}" type="datetimeFigureOut">
              <a:rPr lang="en-IN" smtClean="0"/>
              <a:t>13-02-2025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16256C-00E7-4898-98B9-FCE71D4743A1}" type="slidenum">
              <a:rPr lang="en-IN" smtClean="0"/>
              <a:t>‹#›</a:t>
            </a:fld>
            <a:endParaRPr lang="en-IN"/>
          </a:p>
        </p:txBody>
      </p:sp>
    </p:spTree>
    <p:extLst>
      <p:ext uri="{BB962C8B-B14F-4D97-AF65-F5344CB8AC3E}">
        <p14:creationId xmlns:p14="http://schemas.microsoft.com/office/powerpoint/2010/main" val="35468543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F99E77-6091-4E1A-8DA7-616088723587}" type="datetimeFigureOut">
              <a:rPr lang="en-IN" smtClean="0"/>
              <a:t>13-02-2025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16256C-00E7-4898-98B9-FCE71D4743A1}" type="slidenum">
              <a:rPr lang="en-IN" smtClean="0"/>
              <a:t>‹#›</a:t>
            </a:fld>
            <a:endParaRPr lang="en-IN"/>
          </a:p>
        </p:txBody>
      </p:sp>
    </p:spTree>
    <p:extLst>
      <p:ext uri="{BB962C8B-B14F-4D97-AF65-F5344CB8AC3E}">
        <p14:creationId xmlns:p14="http://schemas.microsoft.com/office/powerpoint/2010/main" val="2945312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F99E77-6091-4E1A-8DA7-616088723587}" type="datetimeFigureOut">
              <a:rPr lang="en-IN" smtClean="0"/>
              <a:t>13-02-2025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16256C-00E7-4898-98B9-FCE71D4743A1}" type="slidenum">
              <a:rPr lang="en-IN" smtClean="0"/>
              <a:t>‹#›</a:t>
            </a:fld>
            <a:endParaRPr lang="en-IN"/>
          </a:p>
        </p:txBody>
      </p:sp>
    </p:spTree>
    <p:extLst>
      <p:ext uri="{BB962C8B-B14F-4D97-AF65-F5344CB8AC3E}">
        <p14:creationId xmlns:p14="http://schemas.microsoft.com/office/powerpoint/2010/main" val="2478109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F99E77-6091-4E1A-8DA7-616088723587}" type="datetimeFigureOut">
              <a:rPr lang="en-IN" smtClean="0"/>
              <a:t>13-02-2025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716256C-00E7-4898-98B9-FCE71D4743A1}" type="slidenum">
              <a:rPr lang="en-IN" smtClean="0"/>
              <a:t>‹#›</a:t>
            </a:fld>
            <a:endParaRPr lang="en-IN"/>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47524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1F99E77-6091-4E1A-8DA7-616088723587}" type="datetimeFigureOut">
              <a:rPr lang="en-IN" smtClean="0"/>
              <a:t>13-02-2025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16256C-00E7-4898-98B9-FCE71D4743A1}" type="slidenum">
              <a:rPr lang="en-IN" smtClean="0"/>
              <a:t>‹#›</a:t>
            </a:fld>
            <a:endParaRPr lang="en-IN"/>
          </a:p>
        </p:txBody>
      </p:sp>
    </p:spTree>
    <p:extLst>
      <p:ext uri="{BB962C8B-B14F-4D97-AF65-F5344CB8AC3E}">
        <p14:creationId xmlns:p14="http://schemas.microsoft.com/office/powerpoint/2010/main" val="329325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1F99E77-6091-4E1A-8DA7-616088723587}" type="datetimeFigureOut">
              <a:rPr lang="en-IN" smtClean="0"/>
              <a:t>13-02-2025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716256C-00E7-4898-98B9-FCE71D4743A1}" type="slidenum">
              <a:rPr lang="en-IN" smtClean="0"/>
              <a:t>‹#›</a:t>
            </a:fld>
            <a:endParaRPr lang="en-IN"/>
          </a:p>
        </p:txBody>
      </p:sp>
    </p:spTree>
    <p:extLst>
      <p:ext uri="{BB962C8B-B14F-4D97-AF65-F5344CB8AC3E}">
        <p14:creationId xmlns:p14="http://schemas.microsoft.com/office/powerpoint/2010/main" val="30252670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1F99E77-6091-4E1A-8DA7-616088723587}" type="datetimeFigureOut">
              <a:rPr lang="en-IN" smtClean="0"/>
              <a:t>13-02-2025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716256C-00E7-4898-98B9-FCE71D4743A1}" type="slidenum">
              <a:rPr lang="en-IN" smtClean="0"/>
              <a:t>‹#›</a:t>
            </a:fld>
            <a:endParaRPr lang="en-IN"/>
          </a:p>
        </p:txBody>
      </p:sp>
    </p:spTree>
    <p:extLst>
      <p:ext uri="{BB962C8B-B14F-4D97-AF65-F5344CB8AC3E}">
        <p14:creationId xmlns:p14="http://schemas.microsoft.com/office/powerpoint/2010/main" val="3981484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F99E77-6091-4E1A-8DA7-616088723587}" type="datetimeFigureOut">
              <a:rPr lang="en-IN" smtClean="0"/>
              <a:t>13-02-2025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716256C-00E7-4898-98B9-FCE71D4743A1}" type="slidenum">
              <a:rPr lang="en-IN" smtClean="0"/>
              <a:t>‹#›</a:t>
            </a:fld>
            <a:endParaRPr lang="en-IN"/>
          </a:p>
        </p:txBody>
      </p:sp>
    </p:spTree>
    <p:extLst>
      <p:ext uri="{BB962C8B-B14F-4D97-AF65-F5344CB8AC3E}">
        <p14:creationId xmlns:p14="http://schemas.microsoft.com/office/powerpoint/2010/main" val="2215711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F99E77-6091-4E1A-8DA7-616088723587}" type="datetimeFigureOut">
              <a:rPr lang="en-IN" smtClean="0"/>
              <a:t>13-02-2025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716256C-00E7-4898-98B9-FCE71D4743A1}" type="slidenum">
              <a:rPr lang="en-IN" smtClean="0"/>
              <a:t>‹#›</a:t>
            </a:fld>
            <a:endParaRPr lang="en-IN"/>
          </a:p>
        </p:txBody>
      </p:sp>
    </p:spTree>
    <p:extLst>
      <p:ext uri="{BB962C8B-B14F-4D97-AF65-F5344CB8AC3E}">
        <p14:creationId xmlns:p14="http://schemas.microsoft.com/office/powerpoint/2010/main" val="1981438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F99E77-6091-4E1A-8DA7-616088723587}" type="datetimeFigureOut">
              <a:rPr lang="en-IN" smtClean="0"/>
              <a:t>13-02-2025</a:t>
            </a:fld>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716256C-00E7-4898-98B9-FCE71D4743A1}" type="slidenum">
              <a:rPr lang="en-IN" smtClean="0"/>
              <a:t>‹#›</a:t>
            </a:fld>
            <a:endParaRPr lang="en-IN"/>
          </a:p>
        </p:txBody>
      </p:sp>
    </p:spTree>
    <p:extLst>
      <p:ext uri="{BB962C8B-B14F-4D97-AF65-F5344CB8AC3E}">
        <p14:creationId xmlns:p14="http://schemas.microsoft.com/office/powerpoint/2010/main" val="23981810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D1F99E77-6091-4E1A-8DA7-616088723587}" type="datetimeFigureOut">
              <a:rPr lang="en-IN" smtClean="0"/>
              <a:t>13-02-2025</a:t>
            </a:fld>
            <a:endParaRPr lang="en-IN"/>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IN"/>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F716256C-00E7-4898-98B9-FCE71D4743A1}" type="slidenum">
              <a:rPr lang="en-IN" smtClean="0"/>
              <a:t>‹#›</a:t>
            </a:fld>
            <a:endParaRPr lang="en-IN"/>
          </a:p>
        </p:txBody>
      </p:sp>
    </p:spTree>
    <p:extLst>
      <p:ext uri="{BB962C8B-B14F-4D97-AF65-F5344CB8AC3E}">
        <p14:creationId xmlns:p14="http://schemas.microsoft.com/office/powerpoint/2010/main" val="811739377"/>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7245E-BC3F-0A53-525E-9A15C6C68334}"/>
              </a:ext>
            </a:extLst>
          </p:cNvPr>
          <p:cNvSpPr>
            <a:spLocks noGrp="1"/>
          </p:cNvSpPr>
          <p:nvPr>
            <p:ph type="ctrTitle"/>
          </p:nvPr>
        </p:nvSpPr>
        <p:spPr>
          <a:xfrm>
            <a:off x="1612490" y="2057400"/>
            <a:ext cx="9144000" cy="608114"/>
          </a:xfrm>
        </p:spPr>
        <p:txBody>
          <a:bodyPr>
            <a:normAutofit fontScale="90000"/>
          </a:bodyPr>
          <a:lstStyle/>
          <a:p>
            <a:pPr algn="ctr"/>
            <a:r>
              <a:rPr lang="en-US" dirty="0"/>
              <a:t>Business Analysis</a:t>
            </a:r>
            <a:br>
              <a:rPr lang="en-US" dirty="0"/>
            </a:br>
            <a:r>
              <a:rPr lang="en-US" sz="4400" dirty="0"/>
              <a:t>Row Houses Development </a:t>
            </a:r>
            <a:endParaRPr lang="en-IN" sz="4400" dirty="0"/>
          </a:p>
        </p:txBody>
      </p:sp>
      <p:sp>
        <p:nvSpPr>
          <p:cNvPr id="3" name="Subtitle 2">
            <a:extLst>
              <a:ext uri="{FF2B5EF4-FFF2-40B4-BE49-F238E27FC236}">
                <a16:creationId xmlns:a16="http://schemas.microsoft.com/office/drawing/2014/main" id="{1F5D42C3-A776-5AAB-1002-8BC7AD6FFD26}"/>
              </a:ext>
            </a:extLst>
          </p:cNvPr>
          <p:cNvSpPr>
            <a:spLocks noGrp="1"/>
          </p:cNvSpPr>
          <p:nvPr>
            <p:ph type="subTitle" idx="1"/>
          </p:nvPr>
        </p:nvSpPr>
        <p:spPr>
          <a:xfrm>
            <a:off x="1338170" y="4515464"/>
            <a:ext cx="9418320" cy="1691640"/>
          </a:xfrm>
        </p:spPr>
        <p:txBody>
          <a:bodyPr>
            <a:normAutofit/>
          </a:bodyPr>
          <a:lstStyle/>
          <a:p>
            <a:pPr algn="ctr"/>
            <a:r>
              <a:rPr lang="en-US" b="1" cap="none" dirty="0">
                <a:solidFill>
                  <a:schemeClr val="tx2"/>
                </a:solidFill>
              </a:rPr>
              <a:t>Created by</a:t>
            </a:r>
          </a:p>
          <a:p>
            <a:pPr algn="ctr"/>
            <a:r>
              <a:rPr lang="en-US" dirty="0">
                <a:solidFill>
                  <a:schemeClr val="tx2"/>
                </a:solidFill>
              </a:rPr>
              <a:t>Dipali Mendhe</a:t>
            </a:r>
            <a:endParaRPr lang="en-IN" dirty="0">
              <a:solidFill>
                <a:schemeClr val="tx2"/>
              </a:solidFill>
            </a:endParaRPr>
          </a:p>
        </p:txBody>
      </p:sp>
    </p:spTree>
    <p:extLst>
      <p:ext uri="{BB962C8B-B14F-4D97-AF65-F5344CB8AC3E}">
        <p14:creationId xmlns:p14="http://schemas.microsoft.com/office/powerpoint/2010/main" val="16158795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9230A-F1B7-EED9-C9F9-644E141EF140}"/>
              </a:ext>
            </a:extLst>
          </p:cNvPr>
          <p:cNvSpPr>
            <a:spLocks noGrp="1"/>
          </p:cNvSpPr>
          <p:nvPr>
            <p:ph type="title"/>
          </p:nvPr>
        </p:nvSpPr>
        <p:spPr>
          <a:xfrm>
            <a:off x="1048512" y="396240"/>
            <a:ext cx="9692640" cy="814111"/>
          </a:xfrm>
        </p:spPr>
        <p:txBody>
          <a:bodyPr/>
          <a:lstStyle/>
          <a:p>
            <a:r>
              <a:rPr lang="en-IN" dirty="0"/>
              <a:t>Roles and Responsibilities</a:t>
            </a:r>
          </a:p>
        </p:txBody>
      </p:sp>
      <p:sp>
        <p:nvSpPr>
          <p:cNvPr id="3" name="Content Placeholder 2">
            <a:extLst>
              <a:ext uri="{FF2B5EF4-FFF2-40B4-BE49-F238E27FC236}">
                <a16:creationId xmlns:a16="http://schemas.microsoft.com/office/drawing/2014/main" id="{4D01BE58-588E-12A9-62BC-14E39F936ECB}"/>
              </a:ext>
            </a:extLst>
          </p:cNvPr>
          <p:cNvSpPr>
            <a:spLocks noGrp="1"/>
          </p:cNvSpPr>
          <p:nvPr>
            <p:ph idx="1"/>
          </p:nvPr>
        </p:nvSpPr>
        <p:spPr/>
        <p:txBody>
          <a:bodyPr/>
          <a:lstStyle/>
          <a:p>
            <a:pPr marL="342900" lvl="0" indent="-342900" algn="just">
              <a:lnSpc>
                <a:spcPct val="107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Project Manager:</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Defines project vision, prioritizes tasks, and communicates with stakeholders.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Scrum Master:</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Facilitates Agile processes and removes obstacles.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Construction Team:</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Includes architects, civil engineers, interior designer, contractor, and surveyor and exterior designer.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Finishing Team:</a:t>
            </a: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 Includes landscaper, electrician, plumber and painter.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9771895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CF613-B1FD-0746-BC3D-671BBDEE1B7E}"/>
              </a:ext>
            </a:extLst>
          </p:cNvPr>
          <p:cNvSpPr>
            <a:spLocks noGrp="1"/>
          </p:cNvSpPr>
          <p:nvPr>
            <p:ph type="title"/>
          </p:nvPr>
        </p:nvSpPr>
        <p:spPr>
          <a:xfrm>
            <a:off x="899160" y="365760"/>
            <a:ext cx="9692640" cy="701040"/>
          </a:xfrm>
        </p:spPr>
        <p:txBody>
          <a:bodyPr/>
          <a:lstStyle/>
          <a:p>
            <a:r>
              <a:rPr lang="en-US" dirty="0"/>
              <a:t>Sprint Dashboard</a:t>
            </a:r>
            <a:endParaRPr lang="en-IN" dirty="0"/>
          </a:p>
        </p:txBody>
      </p:sp>
      <p:pic>
        <p:nvPicPr>
          <p:cNvPr id="3" name="Picture 2">
            <a:extLst>
              <a:ext uri="{FF2B5EF4-FFF2-40B4-BE49-F238E27FC236}">
                <a16:creationId xmlns:a16="http://schemas.microsoft.com/office/drawing/2014/main" id="{FB399B24-7C46-1D3B-75A5-44CEE187E0C2}"/>
              </a:ext>
            </a:extLst>
          </p:cNvPr>
          <p:cNvPicPr/>
          <p:nvPr/>
        </p:nvPicPr>
        <p:blipFill>
          <a:blip r:embed="rId2"/>
          <a:stretch>
            <a:fillRect/>
          </a:stretch>
        </p:blipFill>
        <p:spPr>
          <a:xfrm>
            <a:off x="3803650" y="1276350"/>
            <a:ext cx="3794125" cy="2160588"/>
          </a:xfrm>
          <a:prstGeom prst="rect">
            <a:avLst/>
          </a:prstGeom>
          <a:ln>
            <a:noFill/>
          </a:ln>
        </p:spPr>
      </p:pic>
      <p:pic>
        <p:nvPicPr>
          <p:cNvPr id="4" name="Picture 3">
            <a:extLst>
              <a:ext uri="{FF2B5EF4-FFF2-40B4-BE49-F238E27FC236}">
                <a16:creationId xmlns:a16="http://schemas.microsoft.com/office/drawing/2014/main" id="{C863678B-9FDD-66BE-A218-A4463EC551F3}"/>
              </a:ext>
            </a:extLst>
          </p:cNvPr>
          <p:cNvPicPr/>
          <p:nvPr/>
        </p:nvPicPr>
        <p:blipFill>
          <a:blip r:embed="rId3"/>
          <a:stretch>
            <a:fillRect/>
          </a:stretch>
        </p:blipFill>
        <p:spPr>
          <a:xfrm>
            <a:off x="7680325" y="1281113"/>
            <a:ext cx="2908300" cy="2428875"/>
          </a:xfrm>
          <a:prstGeom prst="rect">
            <a:avLst/>
          </a:prstGeom>
          <a:ln>
            <a:noFill/>
          </a:ln>
        </p:spPr>
      </p:pic>
      <p:pic>
        <p:nvPicPr>
          <p:cNvPr id="5" name="Picture 4">
            <a:extLst>
              <a:ext uri="{FF2B5EF4-FFF2-40B4-BE49-F238E27FC236}">
                <a16:creationId xmlns:a16="http://schemas.microsoft.com/office/drawing/2014/main" id="{7D78F624-56E5-9983-A7CF-634E4C355D2C}"/>
              </a:ext>
            </a:extLst>
          </p:cNvPr>
          <p:cNvPicPr/>
          <p:nvPr/>
        </p:nvPicPr>
        <p:blipFill>
          <a:blip r:embed="rId4"/>
          <a:stretch>
            <a:fillRect/>
          </a:stretch>
        </p:blipFill>
        <p:spPr>
          <a:xfrm>
            <a:off x="1114425" y="3638550"/>
            <a:ext cx="6180138" cy="2868613"/>
          </a:xfrm>
          <a:prstGeom prst="rect">
            <a:avLst/>
          </a:prstGeom>
          <a:ln>
            <a:noFill/>
          </a:ln>
        </p:spPr>
      </p:pic>
      <p:pic>
        <p:nvPicPr>
          <p:cNvPr id="9" name="Picture 8">
            <a:extLst>
              <a:ext uri="{FF2B5EF4-FFF2-40B4-BE49-F238E27FC236}">
                <a16:creationId xmlns:a16="http://schemas.microsoft.com/office/drawing/2014/main" id="{F45DBB37-8919-4223-3138-A2B2B2217C9D}"/>
              </a:ext>
            </a:extLst>
          </p:cNvPr>
          <p:cNvPicPr/>
          <p:nvPr/>
        </p:nvPicPr>
        <p:blipFill>
          <a:blip r:embed="rId5"/>
          <a:stretch>
            <a:fillRect/>
          </a:stretch>
        </p:blipFill>
        <p:spPr>
          <a:xfrm>
            <a:off x="7605713" y="3871278"/>
            <a:ext cx="2982912" cy="2582863"/>
          </a:xfrm>
          <a:prstGeom prst="rect">
            <a:avLst/>
          </a:prstGeom>
          <a:ln>
            <a:solidFill>
              <a:schemeClr val="tx1"/>
            </a:solidFill>
          </a:ln>
        </p:spPr>
      </p:pic>
      <p:pic>
        <p:nvPicPr>
          <p:cNvPr id="8" name="Picture 7">
            <a:extLst>
              <a:ext uri="{FF2B5EF4-FFF2-40B4-BE49-F238E27FC236}">
                <a16:creationId xmlns:a16="http://schemas.microsoft.com/office/drawing/2014/main" id="{D1F3069C-24FA-C72D-A1B1-ACEAE9B3E768}"/>
              </a:ext>
            </a:extLst>
          </p:cNvPr>
          <p:cNvPicPr/>
          <p:nvPr/>
        </p:nvPicPr>
        <p:blipFill>
          <a:blip r:embed="rId6"/>
          <a:stretch>
            <a:fillRect/>
          </a:stretch>
        </p:blipFill>
        <p:spPr>
          <a:xfrm>
            <a:off x="1114425" y="1276350"/>
            <a:ext cx="2451735" cy="2045970"/>
          </a:xfrm>
          <a:prstGeom prst="rect">
            <a:avLst/>
          </a:prstGeom>
        </p:spPr>
      </p:pic>
    </p:spTree>
    <p:extLst>
      <p:ext uri="{BB962C8B-B14F-4D97-AF65-F5344CB8AC3E}">
        <p14:creationId xmlns:p14="http://schemas.microsoft.com/office/powerpoint/2010/main" val="1281113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ECE2B-2801-0A2A-85F4-C6937856B686}"/>
              </a:ext>
            </a:extLst>
          </p:cNvPr>
          <p:cNvSpPr>
            <a:spLocks noGrp="1"/>
          </p:cNvSpPr>
          <p:nvPr>
            <p:ph type="title"/>
          </p:nvPr>
        </p:nvSpPr>
        <p:spPr>
          <a:xfrm>
            <a:off x="1261872" y="365760"/>
            <a:ext cx="9692640" cy="721360"/>
          </a:xfrm>
        </p:spPr>
        <p:txBody>
          <a:bodyPr/>
          <a:lstStyle/>
          <a:p>
            <a:r>
              <a:rPr lang="en-US" dirty="0"/>
              <a:t>Estimated Budget</a:t>
            </a:r>
            <a:endParaRPr lang="en-IN" dirty="0"/>
          </a:p>
        </p:txBody>
      </p:sp>
      <p:pic>
        <p:nvPicPr>
          <p:cNvPr id="3" name="Picture 2">
            <a:extLst>
              <a:ext uri="{FF2B5EF4-FFF2-40B4-BE49-F238E27FC236}">
                <a16:creationId xmlns:a16="http://schemas.microsoft.com/office/drawing/2014/main" id="{1F1EC7F8-0CD1-76FE-B9F7-414938ABD824}"/>
              </a:ext>
            </a:extLst>
          </p:cNvPr>
          <p:cNvPicPr/>
          <p:nvPr/>
        </p:nvPicPr>
        <p:blipFill>
          <a:blip r:embed="rId2"/>
          <a:stretch>
            <a:fillRect/>
          </a:stretch>
        </p:blipFill>
        <p:spPr>
          <a:xfrm>
            <a:off x="1446530" y="1677035"/>
            <a:ext cx="7443470" cy="3819525"/>
          </a:xfrm>
          <a:prstGeom prst="rect">
            <a:avLst/>
          </a:prstGeom>
          <a:ln>
            <a:solidFill>
              <a:schemeClr val="tx1"/>
            </a:solidFill>
          </a:ln>
        </p:spPr>
      </p:pic>
    </p:spTree>
    <p:extLst>
      <p:ext uri="{BB962C8B-B14F-4D97-AF65-F5344CB8AC3E}">
        <p14:creationId xmlns:p14="http://schemas.microsoft.com/office/powerpoint/2010/main" val="1918978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2B76F-C42C-8F14-9AB8-A7C0B6836783}"/>
              </a:ext>
            </a:extLst>
          </p:cNvPr>
          <p:cNvSpPr>
            <a:spLocks noGrp="1"/>
          </p:cNvSpPr>
          <p:nvPr>
            <p:ph type="title"/>
          </p:nvPr>
        </p:nvSpPr>
        <p:spPr>
          <a:xfrm>
            <a:off x="1261872" y="365760"/>
            <a:ext cx="9692640" cy="764950"/>
          </a:xfrm>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F9B9DF6A-B7AE-D5FE-5D69-3AD4E64512F0}"/>
              </a:ext>
            </a:extLst>
          </p:cNvPr>
          <p:cNvSpPr>
            <a:spLocks noGrp="1"/>
          </p:cNvSpPr>
          <p:nvPr>
            <p:ph idx="1"/>
          </p:nvPr>
        </p:nvSpPr>
        <p:spPr>
          <a:xfrm>
            <a:off x="1261872" y="1563329"/>
            <a:ext cx="8595360" cy="4351337"/>
          </a:xfrm>
        </p:spPr>
        <p:txBody>
          <a:bodyPr/>
          <a:lstStyle/>
          <a:p>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In constructing row houses involves different stages from planning and design to final handover. Each stage, including pre-construction, groundwork, foundation, exterior, interior works, and finishing, contributes to ensuring the durability, functionality, and quality of the final structure. </a:t>
            </a:r>
          </a:p>
          <a:p>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Throughout the construction process, quality, standards and regulations is crucial to delivering safe and comfortable living spaces. The involvement of skilled professionals, from architects and engineers to contractors and inspectors, guarantees that each aspect of the construction is executed with precision and expertise.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2792874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DCCCA2-3C5A-71FE-B166-85DFC78E80B0}"/>
              </a:ext>
            </a:extLst>
          </p:cNvPr>
          <p:cNvSpPr txBox="1"/>
          <p:nvPr/>
        </p:nvSpPr>
        <p:spPr>
          <a:xfrm>
            <a:off x="3221196" y="2644876"/>
            <a:ext cx="4530407" cy="1107996"/>
          </a:xfrm>
          <a:prstGeom prst="rect">
            <a:avLst/>
          </a:prstGeom>
          <a:noFill/>
        </p:spPr>
        <p:txBody>
          <a:bodyPr wrap="none" rtlCol="0">
            <a:spAutoFit/>
          </a:bodyPr>
          <a:lstStyle/>
          <a:p>
            <a:pPr algn="just"/>
            <a:r>
              <a:rPr lang="en-US" sz="6600" dirty="0">
                <a:ln w="0"/>
                <a:effectLst>
                  <a:outerShdw blurRad="38100" dist="19050" dir="2700000" algn="tl" rotWithShape="0">
                    <a:schemeClr val="dk1">
                      <a:alpha val="40000"/>
                    </a:schemeClr>
                  </a:outerShdw>
                </a:effectLst>
              </a:rPr>
              <a:t>Thank You</a:t>
            </a:r>
            <a:endParaRPr lang="en-IN" sz="6600"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818485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EBB73-9D82-E8A1-E007-A5F5054D0472}"/>
              </a:ext>
            </a:extLst>
          </p:cNvPr>
          <p:cNvSpPr>
            <a:spLocks noGrp="1"/>
          </p:cNvSpPr>
          <p:nvPr>
            <p:ph type="title"/>
          </p:nvPr>
        </p:nvSpPr>
        <p:spPr>
          <a:xfrm>
            <a:off x="1261872" y="365760"/>
            <a:ext cx="9692640" cy="843608"/>
          </a:xfrm>
        </p:spPr>
        <p:txBody>
          <a:bodyPr/>
          <a:lstStyle/>
          <a:p>
            <a:r>
              <a:rPr lang="en-US" dirty="0"/>
              <a:t>CONTENT</a:t>
            </a:r>
            <a:endParaRPr lang="en-IN" dirty="0"/>
          </a:p>
        </p:txBody>
      </p:sp>
      <p:sp>
        <p:nvSpPr>
          <p:cNvPr id="3" name="Content Placeholder 2">
            <a:extLst>
              <a:ext uri="{FF2B5EF4-FFF2-40B4-BE49-F238E27FC236}">
                <a16:creationId xmlns:a16="http://schemas.microsoft.com/office/drawing/2014/main" id="{892EA6CC-D254-08AF-8395-26C29951D21F}"/>
              </a:ext>
            </a:extLst>
          </p:cNvPr>
          <p:cNvSpPr>
            <a:spLocks noGrp="1"/>
          </p:cNvSpPr>
          <p:nvPr>
            <p:ph idx="1"/>
          </p:nvPr>
        </p:nvSpPr>
        <p:spPr>
          <a:xfrm>
            <a:off x="1479056" y="1457691"/>
            <a:ext cx="9603275" cy="5139753"/>
          </a:xfrm>
        </p:spPr>
        <p:txBody>
          <a:bodyPr>
            <a:noAutofit/>
          </a:bodyPr>
          <a:lstStyle/>
          <a:p>
            <a:r>
              <a:rPr lang="en-US" dirty="0"/>
              <a:t>Introduction</a:t>
            </a:r>
          </a:p>
          <a:p>
            <a:r>
              <a:rPr lang="en-US" dirty="0"/>
              <a:t>Our Project</a:t>
            </a:r>
          </a:p>
          <a:p>
            <a:r>
              <a:rPr lang="en-US" dirty="0"/>
              <a:t>Project Vision</a:t>
            </a:r>
          </a:p>
          <a:p>
            <a:r>
              <a:rPr lang="en-US" dirty="0"/>
              <a:t>Design and Architecture</a:t>
            </a:r>
          </a:p>
          <a:p>
            <a:r>
              <a:rPr lang="en-US" dirty="0"/>
              <a:t>Amenities and Features</a:t>
            </a:r>
          </a:p>
          <a:p>
            <a:r>
              <a:rPr lang="en-US" dirty="0"/>
              <a:t>Sprint Planning</a:t>
            </a:r>
          </a:p>
          <a:p>
            <a:r>
              <a:rPr lang="en-US" dirty="0"/>
              <a:t>Project Framework</a:t>
            </a:r>
          </a:p>
          <a:p>
            <a:r>
              <a:rPr lang="en-US" dirty="0"/>
              <a:t>Roles and Responsibilities</a:t>
            </a:r>
          </a:p>
          <a:p>
            <a:r>
              <a:rPr lang="en-US" dirty="0"/>
              <a:t>Sprint Dashboard</a:t>
            </a:r>
          </a:p>
          <a:p>
            <a:r>
              <a:rPr lang="en-US" dirty="0"/>
              <a:t>Estimated Budget</a:t>
            </a:r>
          </a:p>
          <a:p>
            <a:r>
              <a:rPr lang="en-US" dirty="0"/>
              <a:t>Conclusion</a:t>
            </a:r>
            <a:endParaRPr lang="en-IN" dirty="0"/>
          </a:p>
        </p:txBody>
      </p:sp>
    </p:spTree>
    <p:extLst>
      <p:ext uri="{BB962C8B-B14F-4D97-AF65-F5344CB8AC3E}">
        <p14:creationId xmlns:p14="http://schemas.microsoft.com/office/powerpoint/2010/main" val="1148053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F9214-A09F-9543-968A-4B3BD35AFB5E}"/>
              </a:ext>
            </a:extLst>
          </p:cNvPr>
          <p:cNvSpPr>
            <a:spLocks noGrp="1"/>
          </p:cNvSpPr>
          <p:nvPr>
            <p:ph type="title"/>
          </p:nvPr>
        </p:nvSpPr>
        <p:spPr>
          <a:xfrm>
            <a:off x="1261872" y="365760"/>
            <a:ext cx="9692640" cy="784614"/>
          </a:xfrm>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05566160-00BF-8F7E-9F77-BEFC8CF9387E}"/>
              </a:ext>
            </a:extLst>
          </p:cNvPr>
          <p:cNvSpPr>
            <a:spLocks noGrp="1"/>
          </p:cNvSpPr>
          <p:nvPr>
            <p:ph idx="1"/>
          </p:nvPr>
        </p:nvSpPr>
        <p:spPr>
          <a:xfrm>
            <a:off x="1350362" y="2045110"/>
            <a:ext cx="8595360" cy="4351337"/>
          </a:xfrm>
        </p:spPr>
        <p:txBody>
          <a:bodyPr/>
          <a:lstStyle/>
          <a:p>
            <a:r>
              <a:rPr lang="en-US" dirty="0"/>
              <a:t>What is Row House?</a:t>
            </a:r>
          </a:p>
          <a:p>
            <a:r>
              <a:rPr lang="en-US" dirty="0"/>
              <a:t>Demand of Row Houses</a:t>
            </a:r>
          </a:p>
          <a:p>
            <a:endParaRPr lang="en-US" dirty="0"/>
          </a:p>
          <a:p>
            <a:endParaRPr lang="en-US" dirty="0"/>
          </a:p>
          <a:p>
            <a:endParaRPr lang="en-IN" dirty="0"/>
          </a:p>
        </p:txBody>
      </p:sp>
    </p:spTree>
    <p:extLst>
      <p:ext uri="{BB962C8B-B14F-4D97-AF65-F5344CB8AC3E}">
        <p14:creationId xmlns:p14="http://schemas.microsoft.com/office/powerpoint/2010/main" val="42575897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6DA20-B75E-41FE-D994-732E86039697}"/>
              </a:ext>
            </a:extLst>
          </p:cNvPr>
          <p:cNvSpPr>
            <a:spLocks noGrp="1"/>
          </p:cNvSpPr>
          <p:nvPr>
            <p:ph type="title"/>
          </p:nvPr>
        </p:nvSpPr>
        <p:spPr>
          <a:xfrm>
            <a:off x="1261872" y="365760"/>
            <a:ext cx="9692640" cy="735453"/>
          </a:xfrm>
        </p:spPr>
        <p:txBody>
          <a:bodyPr/>
          <a:lstStyle/>
          <a:p>
            <a:r>
              <a:rPr lang="en-US" dirty="0"/>
              <a:t>Our Project</a:t>
            </a:r>
            <a:endParaRPr lang="en-IN" dirty="0"/>
          </a:p>
        </p:txBody>
      </p:sp>
      <p:sp>
        <p:nvSpPr>
          <p:cNvPr id="3" name="Content Placeholder 2">
            <a:extLst>
              <a:ext uri="{FF2B5EF4-FFF2-40B4-BE49-F238E27FC236}">
                <a16:creationId xmlns:a16="http://schemas.microsoft.com/office/drawing/2014/main" id="{1F2599A2-D5D4-C01B-465F-235B679CD281}"/>
              </a:ext>
            </a:extLst>
          </p:cNvPr>
          <p:cNvSpPr>
            <a:spLocks noGrp="1"/>
          </p:cNvSpPr>
          <p:nvPr>
            <p:ph idx="1"/>
          </p:nvPr>
        </p:nvSpPr>
        <p:spPr>
          <a:xfrm>
            <a:off x="1173382" y="1543665"/>
            <a:ext cx="8595360" cy="4351337"/>
          </a:xfrm>
        </p:spPr>
        <p:txBody>
          <a:bodyPr/>
          <a:lstStyle/>
          <a:p>
            <a:r>
              <a:rPr lang="en-US" b="1" u="sng" dirty="0"/>
              <a:t>Project Name</a:t>
            </a:r>
            <a:r>
              <a:rPr lang="en-US" b="1" dirty="0"/>
              <a:t>: </a:t>
            </a:r>
            <a:r>
              <a:rPr lang="en-US" dirty="0"/>
              <a:t>Row House Development Project</a:t>
            </a:r>
          </a:p>
          <a:p>
            <a:r>
              <a:rPr lang="en-US" b="1" u="sng" dirty="0"/>
              <a:t>Location</a:t>
            </a:r>
            <a:r>
              <a:rPr lang="en-US" b="1" dirty="0"/>
              <a:t>:</a:t>
            </a:r>
            <a:r>
              <a:rPr lang="en-US" dirty="0"/>
              <a:t> Besa, Nagpur</a:t>
            </a:r>
          </a:p>
          <a:p>
            <a:r>
              <a:rPr lang="en-US" b="1" u="sng" dirty="0"/>
              <a:t>Project Type</a:t>
            </a:r>
            <a:r>
              <a:rPr lang="en-US" b="1" dirty="0"/>
              <a:t>:</a:t>
            </a:r>
            <a:r>
              <a:rPr lang="en-US" dirty="0"/>
              <a:t> Residential Row Houses</a:t>
            </a:r>
          </a:p>
          <a:p>
            <a:r>
              <a:rPr lang="en-US" b="1" u="sng" dirty="0"/>
              <a:t>Target Market</a:t>
            </a:r>
            <a:r>
              <a:rPr lang="en-US" b="1" dirty="0"/>
              <a:t>: </a:t>
            </a:r>
            <a:r>
              <a:rPr lang="en-US" dirty="0"/>
              <a:t>Middle-class families, first-time homebuyers, investors</a:t>
            </a:r>
          </a:p>
          <a:p>
            <a:r>
              <a:rPr lang="en-US" b="1" u="sng" dirty="0"/>
              <a:t>Project Duration</a:t>
            </a:r>
            <a:r>
              <a:rPr lang="en-US" b="1" dirty="0"/>
              <a:t>: </a:t>
            </a:r>
            <a:r>
              <a:rPr lang="en-US" dirty="0"/>
              <a:t>03 March 2025 – 03 November 2025</a:t>
            </a:r>
          </a:p>
          <a:p>
            <a:endParaRPr lang="en-IN" dirty="0"/>
          </a:p>
        </p:txBody>
      </p:sp>
    </p:spTree>
    <p:extLst>
      <p:ext uri="{BB962C8B-B14F-4D97-AF65-F5344CB8AC3E}">
        <p14:creationId xmlns:p14="http://schemas.microsoft.com/office/powerpoint/2010/main" val="1582126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670A5-2313-8920-779F-DCAC86D8A740}"/>
              </a:ext>
            </a:extLst>
          </p:cNvPr>
          <p:cNvSpPr>
            <a:spLocks noGrp="1"/>
          </p:cNvSpPr>
          <p:nvPr>
            <p:ph type="title"/>
          </p:nvPr>
        </p:nvSpPr>
        <p:spPr>
          <a:xfrm>
            <a:off x="1261872" y="365760"/>
            <a:ext cx="9692640" cy="696124"/>
          </a:xfrm>
        </p:spPr>
        <p:txBody>
          <a:bodyPr/>
          <a:lstStyle/>
          <a:p>
            <a:r>
              <a:rPr lang="en-US" dirty="0"/>
              <a:t>Project Vision</a:t>
            </a:r>
            <a:endParaRPr lang="en-IN" dirty="0"/>
          </a:p>
        </p:txBody>
      </p:sp>
      <p:sp>
        <p:nvSpPr>
          <p:cNvPr id="3" name="Content Placeholder 2">
            <a:extLst>
              <a:ext uri="{FF2B5EF4-FFF2-40B4-BE49-F238E27FC236}">
                <a16:creationId xmlns:a16="http://schemas.microsoft.com/office/drawing/2014/main" id="{D1AFB4D3-4F1F-123F-C912-E625D4724D7E}"/>
              </a:ext>
            </a:extLst>
          </p:cNvPr>
          <p:cNvSpPr>
            <a:spLocks noGrp="1"/>
          </p:cNvSpPr>
          <p:nvPr>
            <p:ph idx="1"/>
          </p:nvPr>
        </p:nvSpPr>
        <p:spPr/>
        <p:txBody>
          <a:bodyPr/>
          <a:lstStyle/>
          <a:p>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Our vision is to create a successful community which promotes a high quality of life to its residents. </a:t>
            </a:r>
          </a:p>
          <a:p>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We are committed to incorporating sustainable and innovative design to create homes that are not only beautiful but also environment friendly.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290723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DA2DB-A123-D0BC-4623-BFE45C8395CE}"/>
              </a:ext>
            </a:extLst>
          </p:cNvPr>
          <p:cNvSpPr>
            <a:spLocks noGrp="1"/>
          </p:cNvSpPr>
          <p:nvPr>
            <p:ph type="title"/>
          </p:nvPr>
        </p:nvSpPr>
        <p:spPr>
          <a:xfrm>
            <a:off x="1261872" y="365760"/>
            <a:ext cx="9692640" cy="715788"/>
          </a:xfrm>
        </p:spPr>
        <p:txBody>
          <a:bodyPr/>
          <a:lstStyle/>
          <a:p>
            <a:r>
              <a:rPr lang="en-US" dirty="0"/>
              <a:t>Design and Architecture</a:t>
            </a:r>
            <a:endParaRPr lang="en-IN" dirty="0"/>
          </a:p>
        </p:txBody>
      </p:sp>
      <p:sp>
        <p:nvSpPr>
          <p:cNvPr id="3" name="Content Placeholder 2">
            <a:extLst>
              <a:ext uri="{FF2B5EF4-FFF2-40B4-BE49-F238E27FC236}">
                <a16:creationId xmlns:a16="http://schemas.microsoft.com/office/drawing/2014/main" id="{6B44FEBA-1AA4-978B-7DF9-AA7747F34568}"/>
              </a:ext>
            </a:extLst>
          </p:cNvPr>
          <p:cNvSpPr>
            <a:spLocks noGrp="1"/>
          </p:cNvSpPr>
          <p:nvPr>
            <p:ph idx="1"/>
          </p:nvPr>
        </p:nvSpPr>
        <p:spPr/>
        <p:txBody>
          <a:bodyPr/>
          <a:lstStyle/>
          <a:p>
            <a:pPr marL="342900" lvl="0" indent="-342900" algn="just">
              <a:lnSpc>
                <a:spcPct val="107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Spacious layouts with 2-4 bedrooms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Modern kitchen and bathroom designs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Solar panels for energy efficiency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Private outdoor spaces such as gardens or terraces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High-quality construction materials and finishing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98AFD8B5-1868-B626-0003-FE9DCBF594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0880" y="1828800"/>
            <a:ext cx="2888407" cy="2611120"/>
          </a:xfrm>
          <a:prstGeom prst="rect">
            <a:avLst/>
          </a:prstGeom>
        </p:spPr>
      </p:pic>
    </p:spTree>
    <p:extLst>
      <p:ext uri="{BB962C8B-B14F-4D97-AF65-F5344CB8AC3E}">
        <p14:creationId xmlns:p14="http://schemas.microsoft.com/office/powerpoint/2010/main" val="3172717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1C450-4DA6-74C1-5609-049DBE164388}"/>
              </a:ext>
            </a:extLst>
          </p:cNvPr>
          <p:cNvSpPr>
            <a:spLocks noGrp="1"/>
          </p:cNvSpPr>
          <p:nvPr>
            <p:ph type="title"/>
          </p:nvPr>
        </p:nvSpPr>
        <p:spPr>
          <a:xfrm>
            <a:off x="1261872" y="365760"/>
            <a:ext cx="9692640" cy="745285"/>
          </a:xfrm>
        </p:spPr>
        <p:txBody>
          <a:bodyPr/>
          <a:lstStyle/>
          <a:p>
            <a:r>
              <a:rPr lang="en-US" dirty="0"/>
              <a:t>Amenities and Features</a:t>
            </a:r>
            <a:endParaRPr lang="en-IN" dirty="0"/>
          </a:p>
        </p:txBody>
      </p:sp>
      <p:sp>
        <p:nvSpPr>
          <p:cNvPr id="3" name="Content Placeholder 2">
            <a:extLst>
              <a:ext uri="{FF2B5EF4-FFF2-40B4-BE49-F238E27FC236}">
                <a16:creationId xmlns:a16="http://schemas.microsoft.com/office/drawing/2014/main" id="{2DE8F547-6EE9-49AE-95F5-EC5F90D306A3}"/>
              </a:ext>
            </a:extLst>
          </p:cNvPr>
          <p:cNvSpPr>
            <a:spLocks noGrp="1"/>
          </p:cNvSpPr>
          <p:nvPr>
            <p:ph idx="1"/>
          </p:nvPr>
        </p:nvSpPr>
        <p:spPr>
          <a:xfrm>
            <a:off x="1261872" y="1933218"/>
            <a:ext cx="8595360" cy="4351337"/>
          </a:xfrm>
        </p:spPr>
        <p:txBody>
          <a:bodyPr/>
          <a:lstStyle/>
          <a:p>
            <a:pPr marL="342900" lvl="0" indent="-342900" algn="just">
              <a:lnSpc>
                <a:spcPct val="107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Community clubhouse and parks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Swimming pool and gym area</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Children's play areas and sports courts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IN" sz="1800" kern="100" dirty="0">
                <a:effectLst/>
                <a:latin typeface="Times New Roman" panose="02020603050405020304" pitchFamily="18" charset="0"/>
                <a:ea typeface="Calibri" panose="020F0502020204030204" pitchFamily="34" charset="0"/>
                <a:cs typeface="Times New Roman" panose="02020603050405020304" pitchFamily="18" charset="0"/>
              </a:rPr>
              <a:t>24/7 security and surveillance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pic>
        <p:nvPicPr>
          <p:cNvPr id="17" name="Picture 16">
            <a:extLst>
              <a:ext uri="{FF2B5EF4-FFF2-40B4-BE49-F238E27FC236}">
                <a16:creationId xmlns:a16="http://schemas.microsoft.com/office/drawing/2014/main" id="{9FC6EA58-E29F-4375-53E4-4DA640C60E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9280" y="2041712"/>
            <a:ext cx="2126516" cy="1246075"/>
          </a:xfrm>
          <a:prstGeom prst="rect">
            <a:avLst/>
          </a:prstGeom>
        </p:spPr>
      </p:pic>
      <p:pic>
        <p:nvPicPr>
          <p:cNvPr id="19" name="Picture 18">
            <a:extLst>
              <a:ext uri="{FF2B5EF4-FFF2-40B4-BE49-F238E27FC236}">
                <a16:creationId xmlns:a16="http://schemas.microsoft.com/office/drawing/2014/main" id="{0C0E5DCB-CAFB-DC15-DB6D-B62D647A4F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5796" y="2038356"/>
            <a:ext cx="1869580" cy="1246074"/>
          </a:xfrm>
          <a:prstGeom prst="rect">
            <a:avLst/>
          </a:prstGeom>
        </p:spPr>
      </p:pic>
      <p:pic>
        <p:nvPicPr>
          <p:cNvPr id="21" name="Picture 20">
            <a:extLst>
              <a:ext uri="{FF2B5EF4-FFF2-40B4-BE49-F238E27FC236}">
                <a16:creationId xmlns:a16="http://schemas.microsoft.com/office/drawing/2014/main" id="{C4992A88-761D-C531-051A-A8791F3A40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69280" y="3212935"/>
            <a:ext cx="2126516" cy="1162685"/>
          </a:xfrm>
          <a:prstGeom prst="rect">
            <a:avLst/>
          </a:prstGeom>
        </p:spPr>
      </p:pic>
      <p:pic>
        <p:nvPicPr>
          <p:cNvPr id="23" name="Picture 22">
            <a:extLst>
              <a:ext uri="{FF2B5EF4-FFF2-40B4-BE49-F238E27FC236}">
                <a16:creationId xmlns:a16="http://schemas.microsoft.com/office/drawing/2014/main" id="{20124BA3-E320-52E1-F9DE-ABDAC39537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95796" y="3212935"/>
            <a:ext cx="1869580" cy="1162685"/>
          </a:xfrm>
          <a:prstGeom prst="rect">
            <a:avLst/>
          </a:prstGeom>
        </p:spPr>
      </p:pic>
    </p:spTree>
    <p:extLst>
      <p:ext uri="{BB962C8B-B14F-4D97-AF65-F5344CB8AC3E}">
        <p14:creationId xmlns:p14="http://schemas.microsoft.com/office/powerpoint/2010/main" val="3763149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90FE6-FAA5-E08B-AAED-FFAAD93558E2}"/>
              </a:ext>
            </a:extLst>
          </p:cNvPr>
          <p:cNvSpPr>
            <a:spLocks noGrp="1"/>
          </p:cNvSpPr>
          <p:nvPr>
            <p:ph type="title"/>
          </p:nvPr>
        </p:nvSpPr>
        <p:spPr>
          <a:xfrm>
            <a:off x="1261872" y="365760"/>
            <a:ext cx="9692640" cy="882937"/>
          </a:xfrm>
        </p:spPr>
        <p:txBody>
          <a:bodyPr/>
          <a:lstStyle/>
          <a:p>
            <a:r>
              <a:rPr lang="en-IN" dirty="0"/>
              <a:t>Sprint Planning</a:t>
            </a:r>
          </a:p>
        </p:txBody>
      </p:sp>
      <p:sp>
        <p:nvSpPr>
          <p:cNvPr id="4" name="Rectangle 3">
            <a:extLst>
              <a:ext uri="{FF2B5EF4-FFF2-40B4-BE49-F238E27FC236}">
                <a16:creationId xmlns:a16="http://schemas.microsoft.com/office/drawing/2014/main" id="{CB37EC8B-BD76-7735-71B4-DA19C22F6ECB}"/>
              </a:ext>
            </a:extLst>
          </p:cNvPr>
          <p:cNvSpPr/>
          <p:nvPr/>
        </p:nvSpPr>
        <p:spPr>
          <a:xfrm>
            <a:off x="1481167" y="2090663"/>
            <a:ext cx="2068369" cy="690598"/>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Phase 1</a:t>
            </a:r>
            <a:endParaRPr lang="en-IN" dirty="0"/>
          </a:p>
        </p:txBody>
      </p:sp>
      <p:sp>
        <p:nvSpPr>
          <p:cNvPr id="10" name="Rectangle 9">
            <a:extLst>
              <a:ext uri="{FF2B5EF4-FFF2-40B4-BE49-F238E27FC236}">
                <a16:creationId xmlns:a16="http://schemas.microsoft.com/office/drawing/2014/main" id="{C288D77D-A3B8-3C8B-0809-48137A37C760}"/>
              </a:ext>
            </a:extLst>
          </p:cNvPr>
          <p:cNvSpPr/>
          <p:nvPr/>
        </p:nvSpPr>
        <p:spPr>
          <a:xfrm>
            <a:off x="4307094" y="2116379"/>
            <a:ext cx="4620596" cy="690598"/>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b="1" dirty="0">
                <a:effectLst/>
                <a:latin typeface="Times New Roman" panose="02020603050405020304" pitchFamily="18" charset="0"/>
                <a:ea typeface="Calibri" panose="020F0502020204030204" pitchFamily="34" charset="0"/>
              </a:rPr>
              <a:t>Planning and Design</a:t>
            </a:r>
            <a:endParaRPr lang="en-IN" dirty="0"/>
          </a:p>
        </p:txBody>
      </p:sp>
      <p:sp>
        <p:nvSpPr>
          <p:cNvPr id="13" name="Arrow: Right 12">
            <a:extLst>
              <a:ext uri="{FF2B5EF4-FFF2-40B4-BE49-F238E27FC236}">
                <a16:creationId xmlns:a16="http://schemas.microsoft.com/office/drawing/2014/main" id="{2F97096E-D9CB-984A-8CCA-7ECA80C34A2D}"/>
              </a:ext>
            </a:extLst>
          </p:cNvPr>
          <p:cNvSpPr/>
          <p:nvPr/>
        </p:nvSpPr>
        <p:spPr>
          <a:xfrm>
            <a:off x="3528262" y="3082840"/>
            <a:ext cx="427801" cy="484632"/>
          </a:xfrm>
          <a:prstGeom prst="right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a:p>
        </p:txBody>
      </p:sp>
      <p:sp>
        <p:nvSpPr>
          <p:cNvPr id="14" name="Arrow: Right 13">
            <a:extLst>
              <a:ext uri="{FF2B5EF4-FFF2-40B4-BE49-F238E27FC236}">
                <a16:creationId xmlns:a16="http://schemas.microsoft.com/office/drawing/2014/main" id="{2190D6DB-4995-796D-2362-80C7CBC2834E}"/>
              </a:ext>
            </a:extLst>
          </p:cNvPr>
          <p:cNvSpPr/>
          <p:nvPr/>
        </p:nvSpPr>
        <p:spPr>
          <a:xfrm>
            <a:off x="3516304" y="4802654"/>
            <a:ext cx="427801" cy="484632"/>
          </a:xfrm>
          <a:prstGeom prst="right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a:p>
        </p:txBody>
      </p:sp>
      <p:sp>
        <p:nvSpPr>
          <p:cNvPr id="15" name="Arrow: Right 14">
            <a:extLst>
              <a:ext uri="{FF2B5EF4-FFF2-40B4-BE49-F238E27FC236}">
                <a16:creationId xmlns:a16="http://schemas.microsoft.com/office/drawing/2014/main" id="{78C63011-D7DB-1FCE-B8C5-0230184F5F49}"/>
              </a:ext>
            </a:extLst>
          </p:cNvPr>
          <p:cNvSpPr/>
          <p:nvPr/>
        </p:nvSpPr>
        <p:spPr>
          <a:xfrm>
            <a:off x="3516305" y="3999643"/>
            <a:ext cx="427801" cy="484632"/>
          </a:xfrm>
          <a:prstGeom prst="rightArrow">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16" name="Arrow: Right 15">
            <a:extLst>
              <a:ext uri="{FF2B5EF4-FFF2-40B4-BE49-F238E27FC236}">
                <a16:creationId xmlns:a16="http://schemas.microsoft.com/office/drawing/2014/main" id="{C015151C-545F-7D36-1241-CF4F0F798540}"/>
              </a:ext>
            </a:extLst>
          </p:cNvPr>
          <p:cNvSpPr/>
          <p:nvPr/>
        </p:nvSpPr>
        <p:spPr>
          <a:xfrm>
            <a:off x="3528262" y="2221518"/>
            <a:ext cx="427801" cy="484632"/>
          </a:xfrm>
          <a:prstGeom prst="rightArrow">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FB5E11E0-6796-F9A8-60EA-3026A601B6D3}"/>
              </a:ext>
            </a:extLst>
          </p:cNvPr>
          <p:cNvSpPr/>
          <p:nvPr/>
        </p:nvSpPr>
        <p:spPr>
          <a:xfrm>
            <a:off x="1481168" y="2984815"/>
            <a:ext cx="2068369" cy="690598"/>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Phase 2</a:t>
            </a:r>
            <a:endParaRPr lang="en-IN" dirty="0"/>
          </a:p>
        </p:txBody>
      </p:sp>
      <p:sp>
        <p:nvSpPr>
          <p:cNvPr id="18" name="Rectangle 17">
            <a:extLst>
              <a:ext uri="{FF2B5EF4-FFF2-40B4-BE49-F238E27FC236}">
                <a16:creationId xmlns:a16="http://schemas.microsoft.com/office/drawing/2014/main" id="{0DF74059-14B0-23B5-CAA0-E4ADBD6F5A99}"/>
              </a:ext>
            </a:extLst>
          </p:cNvPr>
          <p:cNvSpPr/>
          <p:nvPr/>
        </p:nvSpPr>
        <p:spPr>
          <a:xfrm>
            <a:off x="1481168" y="3887532"/>
            <a:ext cx="2068369" cy="690598"/>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Phase 3</a:t>
            </a:r>
            <a:endParaRPr lang="en-IN" dirty="0"/>
          </a:p>
        </p:txBody>
      </p:sp>
      <p:sp>
        <p:nvSpPr>
          <p:cNvPr id="19" name="Rectangle 18">
            <a:extLst>
              <a:ext uri="{FF2B5EF4-FFF2-40B4-BE49-F238E27FC236}">
                <a16:creationId xmlns:a16="http://schemas.microsoft.com/office/drawing/2014/main" id="{BC102078-B4B7-AF7A-6FD3-C3B5B8089F6A}"/>
              </a:ext>
            </a:extLst>
          </p:cNvPr>
          <p:cNvSpPr/>
          <p:nvPr/>
        </p:nvSpPr>
        <p:spPr>
          <a:xfrm>
            <a:off x="1481168" y="4752046"/>
            <a:ext cx="2068369" cy="690598"/>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Phase 4</a:t>
            </a:r>
            <a:endParaRPr lang="en-IN" dirty="0"/>
          </a:p>
        </p:txBody>
      </p:sp>
      <p:sp>
        <p:nvSpPr>
          <p:cNvPr id="20" name="Rectangle 19">
            <a:extLst>
              <a:ext uri="{FF2B5EF4-FFF2-40B4-BE49-F238E27FC236}">
                <a16:creationId xmlns:a16="http://schemas.microsoft.com/office/drawing/2014/main" id="{F029C735-08B1-4D0C-3A22-6958B90078B6}"/>
              </a:ext>
            </a:extLst>
          </p:cNvPr>
          <p:cNvSpPr/>
          <p:nvPr/>
        </p:nvSpPr>
        <p:spPr>
          <a:xfrm>
            <a:off x="1481168" y="5616560"/>
            <a:ext cx="2068369" cy="690598"/>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Phase 5</a:t>
            </a:r>
            <a:endParaRPr lang="en-IN" dirty="0"/>
          </a:p>
        </p:txBody>
      </p:sp>
      <p:sp>
        <p:nvSpPr>
          <p:cNvPr id="21" name="Arrow: Right 20">
            <a:extLst>
              <a:ext uri="{FF2B5EF4-FFF2-40B4-BE49-F238E27FC236}">
                <a16:creationId xmlns:a16="http://schemas.microsoft.com/office/drawing/2014/main" id="{8DA53C9E-5EE0-A9A1-22C1-0908FEB18E73}"/>
              </a:ext>
            </a:extLst>
          </p:cNvPr>
          <p:cNvSpPr/>
          <p:nvPr/>
        </p:nvSpPr>
        <p:spPr>
          <a:xfrm>
            <a:off x="3549537" y="5667168"/>
            <a:ext cx="427801" cy="484632"/>
          </a:xfrm>
          <a:prstGeom prst="rightArrow">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22" name="Rectangle 21">
            <a:extLst>
              <a:ext uri="{FF2B5EF4-FFF2-40B4-BE49-F238E27FC236}">
                <a16:creationId xmlns:a16="http://schemas.microsoft.com/office/drawing/2014/main" id="{038FAFFB-6E46-0046-F053-D27294C08CA0}"/>
              </a:ext>
            </a:extLst>
          </p:cNvPr>
          <p:cNvSpPr/>
          <p:nvPr/>
        </p:nvSpPr>
        <p:spPr>
          <a:xfrm>
            <a:off x="4331111" y="2997225"/>
            <a:ext cx="4596579" cy="69059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lnSpc>
                <a:spcPct val="107000"/>
              </a:lnSpc>
              <a:spcAft>
                <a:spcPts val="800"/>
              </a:spcAft>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Infrastructure Development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3" name="Rectangle 22">
            <a:extLst>
              <a:ext uri="{FF2B5EF4-FFF2-40B4-BE49-F238E27FC236}">
                <a16:creationId xmlns:a16="http://schemas.microsoft.com/office/drawing/2014/main" id="{AE565F8B-D3C8-F10D-2A0E-99F8BA71F806}"/>
              </a:ext>
            </a:extLst>
          </p:cNvPr>
          <p:cNvSpPr/>
          <p:nvPr/>
        </p:nvSpPr>
        <p:spPr>
          <a:xfrm>
            <a:off x="4331111" y="3871200"/>
            <a:ext cx="4620596" cy="690598"/>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b="1">
                <a:effectLst/>
                <a:latin typeface="Times New Roman" panose="02020603050405020304" pitchFamily="18" charset="0"/>
                <a:ea typeface="Calibri" panose="020F0502020204030204" pitchFamily="34" charset="0"/>
              </a:rPr>
              <a:t>Construction of Row Houses</a:t>
            </a:r>
            <a:endParaRPr lang="en-IN"/>
          </a:p>
        </p:txBody>
      </p:sp>
      <p:sp>
        <p:nvSpPr>
          <p:cNvPr id="24" name="Rectangle 23">
            <a:extLst>
              <a:ext uri="{FF2B5EF4-FFF2-40B4-BE49-F238E27FC236}">
                <a16:creationId xmlns:a16="http://schemas.microsoft.com/office/drawing/2014/main" id="{01EB6A8E-7D3A-DCD7-71BD-B4CFF6579A13}"/>
              </a:ext>
            </a:extLst>
          </p:cNvPr>
          <p:cNvSpPr/>
          <p:nvPr/>
        </p:nvSpPr>
        <p:spPr>
          <a:xfrm>
            <a:off x="4331111" y="4752046"/>
            <a:ext cx="4620596" cy="690598"/>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IN" sz="1800" b="1">
                <a:effectLst/>
                <a:latin typeface="Times New Roman" panose="02020603050405020304" pitchFamily="18" charset="0"/>
                <a:ea typeface="Calibri" panose="020F0502020204030204" pitchFamily="34" charset="0"/>
              </a:rPr>
              <a:t>Finishing and Interiors</a:t>
            </a:r>
            <a:endParaRPr lang="en-IN"/>
          </a:p>
        </p:txBody>
      </p:sp>
      <p:sp>
        <p:nvSpPr>
          <p:cNvPr id="25" name="Rectangle 24">
            <a:extLst>
              <a:ext uri="{FF2B5EF4-FFF2-40B4-BE49-F238E27FC236}">
                <a16:creationId xmlns:a16="http://schemas.microsoft.com/office/drawing/2014/main" id="{38FA9086-A2AC-71ED-4076-BB3BD2E42A20}"/>
              </a:ext>
            </a:extLst>
          </p:cNvPr>
          <p:cNvSpPr/>
          <p:nvPr/>
        </p:nvSpPr>
        <p:spPr>
          <a:xfrm>
            <a:off x="4331111" y="5612071"/>
            <a:ext cx="4620596" cy="690598"/>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IN" sz="1800" b="1">
                <a:effectLst/>
                <a:latin typeface="Times New Roman" panose="02020603050405020304" pitchFamily="18" charset="0"/>
                <a:ea typeface="Calibri" panose="020F0502020204030204" pitchFamily="34" charset="0"/>
              </a:rPr>
              <a:t>Final Inspection and Handover</a:t>
            </a:r>
            <a:endParaRPr lang="en-IN"/>
          </a:p>
        </p:txBody>
      </p:sp>
    </p:spTree>
    <p:extLst>
      <p:ext uri="{BB962C8B-B14F-4D97-AF65-F5344CB8AC3E}">
        <p14:creationId xmlns:p14="http://schemas.microsoft.com/office/powerpoint/2010/main" val="4065422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E3235-0EEB-5A1B-DDD9-9070C6610A71}"/>
              </a:ext>
            </a:extLst>
          </p:cNvPr>
          <p:cNvSpPr>
            <a:spLocks noGrp="1"/>
          </p:cNvSpPr>
          <p:nvPr>
            <p:ph type="title"/>
          </p:nvPr>
        </p:nvSpPr>
        <p:spPr>
          <a:xfrm>
            <a:off x="1052052" y="184150"/>
            <a:ext cx="9603275" cy="1330018"/>
          </a:xfrm>
        </p:spPr>
        <p:txBody>
          <a:bodyPr>
            <a:normAutofit/>
          </a:bodyPr>
          <a:lstStyle/>
          <a:p>
            <a:r>
              <a:rPr lang="en-US" dirty="0"/>
              <a:t>Project Framework</a:t>
            </a:r>
            <a:br>
              <a:rPr lang="en-US" dirty="0"/>
            </a:br>
            <a:endParaRPr lang="en-IN" dirty="0"/>
          </a:p>
        </p:txBody>
      </p:sp>
      <p:pic>
        <p:nvPicPr>
          <p:cNvPr id="9" name="Picture 8">
            <a:extLst>
              <a:ext uri="{FF2B5EF4-FFF2-40B4-BE49-F238E27FC236}">
                <a16:creationId xmlns:a16="http://schemas.microsoft.com/office/drawing/2014/main" id="{A0C531E6-9F58-74D4-CA4B-487D050FCC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052" y="993058"/>
            <a:ext cx="9901083" cy="5680792"/>
          </a:xfrm>
          <a:prstGeom prst="rect">
            <a:avLst/>
          </a:prstGeom>
        </p:spPr>
      </p:pic>
    </p:spTree>
    <p:extLst>
      <p:ext uri="{BB962C8B-B14F-4D97-AF65-F5344CB8AC3E}">
        <p14:creationId xmlns:p14="http://schemas.microsoft.com/office/powerpoint/2010/main" val="2340077390"/>
      </p:ext>
    </p:extLst>
  </p:cSld>
  <p:clrMapOvr>
    <a:masterClrMapping/>
  </p:clrMapOvr>
</p:sld>
</file>

<file path=ppt/theme/theme1.xml><?xml version="1.0" encoding="utf-8"?>
<a:theme xmlns:a="http://schemas.openxmlformats.org/drawingml/2006/main" name="View">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342</TotalTime>
  <Words>375</Words>
  <Application>Microsoft Office PowerPoint</Application>
  <PresentationFormat>Widescreen</PresentationFormat>
  <Paragraphs>62</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Century Schoolbook</vt:lpstr>
      <vt:lpstr>Symbol</vt:lpstr>
      <vt:lpstr>Times New Roman</vt:lpstr>
      <vt:lpstr>Wingdings 2</vt:lpstr>
      <vt:lpstr>View</vt:lpstr>
      <vt:lpstr>Business Analysis Row Houses Development </vt:lpstr>
      <vt:lpstr>CONTENT</vt:lpstr>
      <vt:lpstr>Introduction</vt:lpstr>
      <vt:lpstr>Our Project</vt:lpstr>
      <vt:lpstr>Project Vision</vt:lpstr>
      <vt:lpstr>Design and Architecture</vt:lpstr>
      <vt:lpstr>Amenities and Features</vt:lpstr>
      <vt:lpstr>Sprint Planning</vt:lpstr>
      <vt:lpstr>Project Framework </vt:lpstr>
      <vt:lpstr>Roles and Responsibilities</vt:lpstr>
      <vt:lpstr>Sprint Dashboard</vt:lpstr>
      <vt:lpstr>Estimated Budget</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Dipali Mendhe</dc:creator>
  <cp:lastModifiedBy>Dipali Mendhe</cp:lastModifiedBy>
  <cp:revision>21</cp:revision>
  <dcterms:created xsi:type="dcterms:W3CDTF">2025-02-06T10:39:45Z</dcterms:created>
  <dcterms:modified xsi:type="dcterms:W3CDTF">2025-02-13T09:39:51Z</dcterms:modified>
</cp:coreProperties>
</file>

<file path=docProps/thumbnail.jpeg>
</file>